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66" r:id="rId2"/>
    <p:sldId id="264" r:id="rId3"/>
    <p:sldId id="257" r:id="rId4"/>
    <p:sldId id="265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99"/>
    <a:srgbClr val="009900"/>
    <a:srgbClr val="FF6600"/>
    <a:srgbClr val="FF006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4945F35-3312-420F-95A5-050582018A76}" type="datetimeFigureOut">
              <a:rPr lang="en-US"/>
              <a:pPr>
                <a:defRPr/>
              </a:pPr>
              <a:t>10/11/2017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DD58F40-63A4-4421-B11B-A5A20AABE0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5984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1AD136-B80C-414E-8CB8-DDBD3A80E11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8604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2EAC11-1BEE-4D57-A550-63FAC616021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4900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BE166D-3726-4C65-9D03-43094F2162A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0029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A634C1-9559-4D1E-B829-CB22C07D8E5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9821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7D28E3-622C-4770-832A-90D8A40653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2104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E1158D-170B-4B7E-B543-751423391D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8941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56EAE-BA43-459B-8BE8-29303B8BF1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8617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BB2BA-BFE6-47EE-9F81-F36693FF5D9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0093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5AB44E-7D1B-45A1-B7D0-B4FA06B5541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484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C5DFDF-669C-4920-B6E7-63D2ED0D36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5508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E993E-CECD-423B-B00B-A5F1A9D3D76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1853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EAA5C37-F720-4F6F-A202-CEF2B25B2A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152400" y="76200"/>
            <a:ext cx="89154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600" kern="0" smtClean="0">
                <a:solidFill>
                  <a:schemeClr val="folHlink"/>
                </a:solidFill>
              </a:rPr>
              <a:t>Me llamo _______	Clase 701</a:t>
            </a:r>
            <a:br>
              <a:rPr lang="en-US" altLang="en-US" sz="3600" kern="0" smtClean="0">
                <a:solidFill>
                  <a:schemeClr val="folHlink"/>
                </a:solidFill>
              </a:rPr>
            </a:br>
            <a:r>
              <a:rPr lang="en-US" altLang="en-US" sz="3600" kern="0" smtClean="0">
                <a:solidFill>
                  <a:schemeClr val="folHlink"/>
                </a:solidFill>
              </a:rPr>
              <a:t>La fecha es el 12 de octubre del 2017</a:t>
            </a:r>
            <a:endParaRPr lang="en-US" altLang="en-US" sz="3600" kern="0" dirty="0" smtClean="0">
              <a:solidFill>
                <a:schemeClr val="folHlink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152400" y="1371600"/>
            <a:ext cx="8839200" cy="452596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es-ES_tradnl" altLang="en-US" kern="0" smtClean="0">
                <a:solidFill>
                  <a:srgbClr val="FF0000"/>
                </a:solidFill>
              </a:rPr>
              <a:t>Propósito # 12: </a:t>
            </a:r>
            <a:r>
              <a:rPr lang="es-ES_tradnl" altLang="en-US" kern="0" smtClean="0"/>
              <a:t>¿Cómo es tu casa?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es-ES_tradnl" altLang="en-US" sz="2400" i="1" kern="0" smtClean="0">
                <a:solidFill>
                  <a:srgbClr val="00B050"/>
                </a:solidFill>
              </a:rPr>
              <a:t>L.O:  To recall house and home vocabulary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es-ES_tradnl" altLang="en-US" kern="0" smtClean="0">
                <a:solidFill>
                  <a:srgbClr val="FF0000"/>
                </a:solidFill>
              </a:rPr>
              <a:t>Actividad Inicial: </a:t>
            </a:r>
            <a:r>
              <a:rPr lang="es-ES_tradnl" altLang="en-US" b="1" kern="0" smtClean="0">
                <a:solidFill>
                  <a:srgbClr val="FF6600"/>
                </a:solidFill>
              </a:rPr>
              <a:t>TOMAR </a:t>
            </a:r>
            <a:r>
              <a:rPr lang="es-ES_tradnl" altLang="en-US" b="1" u="sng" kern="0" smtClean="0">
                <a:solidFill>
                  <a:srgbClr val="FF6600"/>
                </a:solidFill>
              </a:rPr>
              <a:t>QUIZ B</a:t>
            </a:r>
            <a:endParaRPr lang="es-ES_tradnl" altLang="en-US" b="1" kern="0" smtClean="0">
              <a:solidFill>
                <a:srgbClr val="FF6600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altLang="en-US" kern="0" smtClean="0"/>
              <a:t>Copia y completa: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altLang="en-US" kern="0" smtClean="0"/>
              <a:t>El hermano de mi padre es mi _________.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altLang="en-US" kern="0" smtClean="0"/>
              <a:t>La hija de mis tíos es mi _________.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altLang="en-US" kern="0" smtClean="0"/>
              <a:t>Yo soy __________ de los padres de mis padres.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altLang="en-US" kern="0" smtClean="0"/>
              <a:t>Los padres de mis padres son mis _______.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altLang="en-US" kern="0" smtClean="0"/>
              <a:t>La hija de mis padres es mi __________.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endParaRPr lang="es-ES_tradnl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645440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229600" cy="8080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3300"/>
                </a:solidFill>
              </a:rPr>
              <a:t>Repaso de Vocabulario: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955675"/>
            <a:ext cx="8229600" cy="5292725"/>
          </a:xfrm>
        </p:spPr>
        <p:txBody>
          <a:bodyPr/>
          <a:lstStyle/>
          <a:p>
            <a:pPr eaLnBrk="1" hangingPunct="1"/>
            <a:r>
              <a:rPr lang="en-US" altLang="en-US" smtClean="0"/>
              <a:t>Label the Andres’ family tree with the correct title of the members. (follow the example)</a:t>
            </a:r>
          </a:p>
        </p:txBody>
      </p:sp>
      <p:pic>
        <p:nvPicPr>
          <p:cNvPr id="10244" name="Picture 4" descr="arbol, ejempl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905000"/>
            <a:ext cx="5181600" cy="479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2057400" y="5943600"/>
            <a:ext cx="143510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FF3300"/>
                </a:solidFill>
                <a:latin typeface="Verdana" pitchFamily="34" charset="0"/>
              </a:rPr>
              <a:t>Hijo/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FF3300"/>
                </a:solidFill>
                <a:latin typeface="Verdana" pitchFamily="34" charset="0"/>
              </a:rPr>
              <a:t> Hermano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FF3300"/>
                </a:solidFill>
                <a:latin typeface="Verdana" pitchFamily="34" charset="0"/>
              </a:rPr>
              <a:t>Andres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3276600" y="2895600"/>
            <a:ext cx="1371600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Verdana" pitchFamily="34" charset="0"/>
              </a:rPr>
              <a:t>1.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3657600" y="2895600"/>
            <a:ext cx="1219200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FF3300"/>
                </a:solidFill>
                <a:latin typeface="Verdana" pitchFamily="34" charset="0"/>
              </a:rPr>
              <a:t>Abuelo 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4724400" y="2971800"/>
            <a:ext cx="1143000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Verdana" pitchFamily="34" charset="0"/>
              </a:rPr>
              <a:t>6.</a:t>
            </a:r>
          </a:p>
        </p:txBody>
      </p:sp>
      <p:sp>
        <p:nvSpPr>
          <p:cNvPr id="10249" name="Line 9"/>
          <p:cNvSpPr>
            <a:spLocks noChangeShapeType="1"/>
          </p:cNvSpPr>
          <p:nvPr/>
        </p:nvSpPr>
        <p:spPr bwMode="auto">
          <a:xfrm flipV="1">
            <a:off x="3200400" y="4419600"/>
            <a:ext cx="533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0" name="Line 10"/>
          <p:cNvSpPr>
            <a:spLocks noChangeShapeType="1"/>
          </p:cNvSpPr>
          <p:nvPr/>
        </p:nvSpPr>
        <p:spPr bwMode="auto">
          <a:xfrm>
            <a:off x="3429000" y="45720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1" name="Line 11"/>
          <p:cNvSpPr>
            <a:spLocks noChangeShapeType="1"/>
          </p:cNvSpPr>
          <p:nvPr/>
        </p:nvSpPr>
        <p:spPr bwMode="auto">
          <a:xfrm>
            <a:off x="3505200" y="4495800"/>
            <a:ext cx="9144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2" name="Line 12"/>
          <p:cNvSpPr>
            <a:spLocks noChangeShapeType="1"/>
          </p:cNvSpPr>
          <p:nvPr/>
        </p:nvSpPr>
        <p:spPr bwMode="auto">
          <a:xfrm>
            <a:off x="5562600" y="47244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3" name="Line 13"/>
          <p:cNvSpPr>
            <a:spLocks noChangeShapeType="1"/>
          </p:cNvSpPr>
          <p:nvPr/>
        </p:nvSpPr>
        <p:spPr bwMode="auto">
          <a:xfrm>
            <a:off x="5867400" y="47244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4" name="Line 14"/>
          <p:cNvSpPr>
            <a:spLocks noChangeShapeType="1"/>
          </p:cNvSpPr>
          <p:nvPr/>
        </p:nvSpPr>
        <p:spPr bwMode="auto">
          <a:xfrm>
            <a:off x="6096000" y="4724400"/>
            <a:ext cx="7620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4648200" y="4495800"/>
            <a:ext cx="1219200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Verdana" pitchFamily="34" charset="0"/>
              </a:rPr>
              <a:t>3.</a:t>
            </a:r>
          </a:p>
        </p:txBody>
      </p:sp>
      <p:sp>
        <p:nvSpPr>
          <p:cNvPr id="10256" name="Text Box 16"/>
          <p:cNvSpPr txBox="1">
            <a:spLocks noChangeArrowheads="1"/>
          </p:cNvSpPr>
          <p:nvPr/>
        </p:nvSpPr>
        <p:spPr bwMode="auto">
          <a:xfrm>
            <a:off x="3962400" y="5867400"/>
            <a:ext cx="1447800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Verdana" pitchFamily="34" charset="0"/>
              </a:rPr>
              <a:t>4.</a:t>
            </a:r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1981200" y="4724400"/>
            <a:ext cx="1219200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Verdana" pitchFamily="34" charset="0"/>
              </a:rPr>
              <a:t>5.</a:t>
            </a:r>
          </a:p>
        </p:txBody>
      </p:sp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5943600" y="4572000"/>
            <a:ext cx="1143000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Verdana" pitchFamily="34" charset="0"/>
              </a:rPr>
              <a:t>7.</a:t>
            </a:r>
          </a:p>
        </p:txBody>
      </p: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3276600" y="4191000"/>
            <a:ext cx="1295400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Verdana" pitchFamily="34" charset="0"/>
              </a:rPr>
              <a:t>9.</a:t>
            </a:r>
          </a:p>
        </p:txBody>
      </p:sp>
      <p:sp>
        <p:nvSpPr>
          <p:cNvPr id="10260" name="Text Box 20"/>
          <p:cNvSpPr txBox="1">
            <a:spLocks noChangeArrowheads="1"/>
          </p:cNvSpPr>
          <p:nvPr/>
        </p:nvSpPr>
        <p:spPr bwMode="auto">
          <a:xfrm>
            <a:off x="5486400" y="6034088"/>
            <a:ext cx="1905000" cy="366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Verdana" pitchFamily="34" charset="0"/>
              </a:rPr>
              <a:t>8.</a:t>
            </a:r>
          </a:p>
        </p:txBody>
      </p:sp>
      <p:sp>
        <p:nvSpPr>
          <p:cNvPr id="10261" name="Text Box 21"/>
          <p:cNvSpPr txBox="1">
            <a:spLocks noChangeArrowheads="1"/>
          </p:cNvSpPr>
          <p:nvPr/>
        </p:nvSpPr>
        <p:spPr bwMode="auto">
          <a:xfrm>
            <a:off x="7010400" y="5530850"/>
            <a:ext cx="1143000" cy="641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Verdana" pitchFamily="34" charset="0"/>
              </a:rPr>
              <a:t>2.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1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30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733550"/>
            <a:ext cx="5667375" cy="329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Line 3"/>
          <p:cNvSpPr>
            <a:spLocks noChangeShapeType="1"/>
          </p:cNvSpPr>
          <p:nvPr/>
        </p:nvSpPr>
        <p:spPr bwMode="auto">
          <a:xfrm flipV="1">
            <a:off x="6400800" y="2286000"/>
            <a:ext cx="838200" cy="9144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6" name="Line 4"/>
          <p:cNvSpPr>
            <a:spLocks noChangeShapeType="1"/>
          </p:cNvSpPr>
          <p:nvPr/>
        </p:nvSpPr>
        <p:spPr bwMode="auto">
          <a:xfrm flipV="1">
            <a:off x="4876800" y="1905000"/>
            <a:ext cx="0" cy="1219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>
            <a:off x="3962400" y="4724400"/>
            <a:ext cx="0" cy="9906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5257800" y="4876800"/>
            <a:ext cx="0" cy="6858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9" name="Line 7"/>
          <p:cNvSpPr>
            <a:spLocks noChangeShapeType="1"/>
          </p:cNvSpPr>
          <p:nvPr/>
        </p:nvSpPr>
        <p:spPr bwMode="auto">
          <a:xfrm>
            <a:off x="6553200" y="4876800"/>
            <a:ext cx="1066800" cy="685800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 flipH="1">
            <a:off x="1981200" y="4800600"/>
            <a:ext cx="762000" cy="914400"/>
          </a:xfrm>
          <a:prstGeom prst="line">
            <a:avLst/>
          </a:prstGeom>
          <a:noFill/>
          <a:ln w="38100">
            <a:solidFill>
              <a:srgbClr val="CC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1" name="Line 9"/>
          <p:cNvSpPr>
            <a:spLocks noChangeShapeType="1"/>
          </p:cNvSpPr>
          <p:nvPr/>
        </p:nvSpPr>
        <p:spPr bwMode="auto">
          <a:xfrm flipV="1">
            <a:off x="304800" y="6248400"/>
            <a:ext cx="861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2" name="Line 10"/>
          <p:cNvSpPr>
            <a:spLocks noChangeShapeType="1"/>
          </p:cNvSpPr>
          <p:nvPr/>
        </p:nvSpPr>
        <p:spPr bwMode="auto">
          <a:xfrm flipV="1">
            <a:off x="304800" y="58674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3" name="Line 11"/>
          <p:cNvSpPr>
            <a:spLocks noChangeShapeType="1"/>
          </p:cNvSpPr>
          <p:nvPr/>
        </p:nvSpPr>
        <p:spPr bwMode="auto">
          <a:xfrm flipV="1">
            <a:off x="8915400" y="58674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91" name="Rectangle 19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90600"/>
          </a:xfrm>
          <a:noFill/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Repaso de Vocabulario</a:t>
            </a:r>
          </a:p>
        </p:txBody>
      </p:sp>
      <p:sp>
        <p:nvSpPr>
          <p:cNvPr id="3092" name="TextBox 1"/>
          <p:cNvSpPr txBox="1">
            <a:spLocks noChangeArrowheads="1"/>
          </p:cNvSpPr>
          <p:nvPr/>
        </p:nvSpPr>
        <p:spPr bwMode="auto">
          <a:xfrm>
            <a:off x="4419600" y="2071688"/>
            <a:ext cx="533400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000" b="1">
                <a:solidFill>
                  <a:srgbClr val="FF0000"/>
                </a:solidFill>
              </a:rPr>
              <a:t>1.</a:t>
            </a:r>
          </a:p>
        </p:txBody>
      </p:sp>
      <p:sp>
        <p:nvSpPr>
          <p:cNvPr id="3093" name="TextBox 20"/>
          <p:cNvSpPr txBox="1">
            <a:spLocks noChangeArrowheads="1"/>
          </p:cNvSpPr>
          <p:nvPr/>
        </p:nvSpPr>
        <p:spPr bwMode="auto">
          <a:xfrm>
            <a:off x="6705600" y="2133600"/>
            <a:ext cx="533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000" b="1">
                <a:solidFill>
                  <a:srgbClr val="0000FF"/>
                </a:solidFill>
              </a:rPr>
              <a:t>2.</a:t>
            </a:r>
          </a:p>
        </p:txBody>
      </p:sp>
      <p:sp>
        <p:nvSpPr>
          <p:cNvPr id="3094" name="TextBox 21"/>
          <p:cNvSpPr txBox="1">
            <a:spLocks noChangeArrowheads="1"/>
          </p:cNvSpPr>
          <p:nvPr/>
        </p:nvSpPr>
        <p:spPr bwMode="auto">
          <a:xfrm>
            <a:off x="7239000" y="5010150"/>
            <a:ext cx="533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000" b="1">
                <a:solidFill>
                  <a:srgbClr val="FFC000"/>
                </a:solidFill>
              </a:rPr>
              <a:t>3.</a:t>
            </a:r>
          </a:p>
        </p:txBody>
      </p:sp>
      <p:sp>
        <p:nvSpPr>
          <p:cNvPr id="3095" name="TextBox 22"/>
          <p:cNvSpPr txBox="1">
            <a:spLocks noChangeArrowheads="1"/>
          </p:cNvSpPr>
          <p:nvPr/>
        </p:nvSpPr>
        <p:spPr bwMode="auto">
          <a:xfrm>
            <a:off x="4876800" y="5010150"/>
            <a:ext cx="533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000" b="1">
                <a:solidFill>
                  <a:srgbClr val="FF6600"/>
                </a:solidFill>
              </a:rPr>
              <a:t>4.</a:t>
            </a:r>
          </a:p>
        </p:txBody>
      </p:sp>
      <p:sp>
        <p:nvSpPr>
          <p:cNvPr id="3096" name="TextBox 23"/>
          <p:cNvSpPr txBox="1">
            <a:spLocks noChangeArrowheads="1"/>
          </p:cNvSpPr>
          <p:nvPr/>
        </p:nvSpPr>
        <p:spPr bwMode="auto">
          <a:xfrm>
            <a:off x="3581400" y="5029200"/>
            <a:ext cx="533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000" b="1">
                <a:solidFill>
                  <a:srgbClr val="009900"/>
                </a:solidFill>
              </a:rPr>
              <a:t>5.</a:t>
            </a:r>
          </a:p>
        </p:txBody>
      </p:sp>
      <p:sp>
        <p:nvSpPr>
          <p:cNvPr id="3097" name="TextBox 24"/>
          <p:cNvSpPr txBox="1">
            <a:spLocks noChangeArrowheads="1"/>
          </p:cNvSpPr>
          <p:nvPr/>
        </p:nvSpPr>
        <p:spPr bwMode="auto">
          <a:xfrm>
            <a:off x="1981200" y="5029200"/>
            <a:ext cx="533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000" b="1">
                <a:solidFill>
                  <a:srgbClr val="CC0099"/>
                </a:solidFill>
              </a:rPr>
              <a:t>6.</a:t>
            </a:r>
          </a:p>
        </p:txBody>
      </p:sp>
      <p:sp>
        <p:nvSpPr>
          <p:cNvPr id="3098" name="TextBox 25"/>
          <p:cNvSpPr txBox="1">
            <a:spLocks noChangeArrowheads="1"/>
          </p:cNvSpPr>
          <p:nvPr/>
        </p:nvSpPr>
        <p:spPr bwMode="auto">
          <a:xfrm>
            <a:off x="2514600" y="6324600"/>
            <a:ext cx="533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000" b="1">
                <a:solidFill>
                  <a:srgbClr val="0000FF"/>
                </a:solidFill>
              </a:rPr>
              <a:t>7.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kern="0" smtClean="0">
                <a:solidFill>
                  <a:srgbClr val="FF0000"/>
                </a:solidFill>
              </a:rPr>
              <a:t>Practica</a:t>
            </a:r>
            <a:endParaRPr lang="en-US" altLang="en-US" kern="0" dirty="0" smtClean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76200" y="1066800"/>
            <a:ext cx="8763000" cy="51054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eaLnBrk="1" hangingPunct="1">
              <a:buFontTx/>
              <a:buNone/>
              <a:defRPr/>
            </a:pPr>
            <a:r>
              <a:rPr lang="en-US" sz="2800" kern="0" smtClean="0">
                <a:solidFill>
                  <a:srgbClr val="FF0000"/>
                </a:solidFill>
              </a:rPr>
              <a:t>I-</a:t>
            </a:r>
            <a:r>
              <a:rPr lang="en-US" sz="2800" kern="0" smtClean="0"/>
              <a:t> </a:t>
            </a:r>
            <a:r>
              <a:rPr lang="en-US" sz="2800" kern="0" smtClean="0">
                <a:solidFill>
                  <a:srgbClr val="00B050"/>
                </a:solidFill>
              </a:rPr>
              <a:t>La familia Lopez.  </a:t>
            </a:r>
            <a:r>
              <a:rPr lang="en-US" sz="2800" kern="0" smtClean="0"/>
              <a:t>Responde en oraciones completas.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800" kern="0" smtClean="0"/>
              <a:t>¿Cuántas personas hay en la familia López? </a:t>
            </a:r>
            <a:r>
              <a:rPr lang="es-ES_tradnl" altLang="en-US" sz="2800" i="1" kern="0" smtClean="0"/>
              <a:t>(cinco personas)</a:t>
            </a:r>
            <a:endParaRPr lang="es-ES_tradnl" altLang="en-US" sz="2800" kern="0" smtClean="0"/>
          </a:p>
          <a:p>
            <a:pPr marL="609600" indent="-609600" eaLnBrk="1" hangingPunct="1">
              <a:buFontTx/>
              <a:buAutoNum type="arabicPeriod"/>
              <a:defRPr/>
            </a:pPr>
            <a:endParaRPr lang="es-ES_tradnl" altLang="en-US" sz="2800" kern="0" smtClean="0"/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800" kern="0" smtClean="0"/>
              <a:t>¿Tienen ellos una casa o un apartamento? </a:t>
            </a:r>
            <a:r>
              <a:rPr lang="es-ES_tradnl" altLang="en-US" sz="2800" i="1" kern="0" smtClean="0"/>
              <a:t>(una casa)</a:t>
            </a:r>
            <a:endParaRPr lang="es-ES_tradnl" altLang="en-US" sz="2800" kern="0" smtClean="0"/>
          </a:p>
          <a:p>
            <a:pPr marL="609600" indent="-609600" eaLnBrk="1" hangingPunct="1">
              <a:buFontTx/>
              <a:buAutoNum type="arabicPeriod"/>
              <a:defRPr/>
            </a:pPr>
            <a:endParaRPr lang="es-ES_tradnl" altLang="en-US" sz="2800" kern="0" smtClean="0"/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800" kern="0" smtClean="0"/>
              <a:t>¿Dónde viven ellos? </a:t>
            </a:r>
            <a:r>
              <a:rPr lang="es-ES_tradnl" altLang="en-US" sz="2800" i="1" kern="0" smtClean="0"/>
              <a:t>(Barcelona)</a:t>
            </a:r>
            <a:endParaRPr lang="es-ES_tradnl" altLang="en-US" sz="2800" kern="0" smtClean="0"/>
          </a:p>
          <a:p>
            <a:pPr marL="609600" indent="-609600" eaLnBrk="1" hangingPunct="1">
              <a:buFontTx/>
              <a:buAutoNum type="arabicPeriod"/>
              <a:defRPr/>
            </a:pPr>
            <a:endParaRPr lang="es-ES_tradnl" altLang="en-US" sz="2800" kern="0" smtClean="0"/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800" kern="0" smtClean="0"/>
              <a:t>¿Cuántos cuartos tiene su casa? </a:t>
            </a:r>
            <a:r>
              <a:rPr lang="es-ES_tradnl" altLang="en-US" sz="2800" i="1" kern="0" smtClean="0"/>
              <a:t>(ocho)</a:t>
            </a:r>
            <a:endParaRPr lang="es-ES_tradnl" altLang="en-US" sz="2800" kern="0" dirty="0" smtClean="0"/>
          </a:p>
        </p:txBody>
      </p:sp>
    </p:spTree>
    <p:extLst>
      <p:ext uri="{BB962C8B-B14F-4D97-AF65-F5344CB8AC3E}">
        <p14:creationId xmlns:p14="http://schemas.microsoft.com/office/powerpoint/2010/main" val="1303363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dirty="0" smtClean="0">
                <a:solidFill>
                  <a:srgbClr val="FF0000"/>
                </a:solidFill>
              </a:rPr>
              <a:t> 12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Completa la hoja MI FAMILIA Y MI CASA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2357</TotalTime>
  <Words>202</Words>
  <Application>Microsoft Office PowerPoint</Application>
  <PresentationFormat>On-screen Show (4:3)</PresentationFormat>
  <Paragraphs>44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PowerPoint Presentation</vt:lpstr>
      <vt:lpstr>Repaso de Vocabulario:</vt:lpstr>
      <vt:lpstr>Repaso de Vocabulario</vt:lpstr>
      <vt:lpstr>PowerPoint Presentation</vt:lpstr>
      <vt:lpstr>Tarea 12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6nh/il La fecha es el 4 de marzo del 2011</dc:title>
  <dc:creator>Helen Zumaeta</dc:creator>
  <cp:lastModifiedBy>Helen Zumaeta</cp:lastModifiedBy>
  <cp:revision>27</cp:revision>
  <cp:lastPrinted>2014-09-30T13:25:55Z</cp:lastPrinted>
  <dcterms:created xsi:type="dcterms:W3CDTF">2011-02-28T17:52:45Z</dcterms:created>
  <dcterms:modified xsi:type="dcterms:W3CDTF">2017-10-12T16:52:30Z</dcterms:modified>
</cp:coreProperties>
</file>